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 autoCompressPictures="0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561" r:id="rId3"/>
    <p:sldId id="574" r:id="rId4"/>
    <p:sldId id="560" r:id="rId5"/>
    <p:sldId id="563" r:id="rId6"/>
    <p:sldId id="564" r:id="rId7"/>
    <p:sldId id="576" r:id="rId8"/>
    <p:sldId id="577" r:id="rId9"/>
    <p:sldId id="578" r:id="rId10"/>
    <p:sldId id="580" r:id="rId11"/>
    <p:sldId id="575" r:id="rId12"/>
    <p:sldId id="592" r:id="rId13"/>
    <p:sldId id="878" r:id="rId14"/>
    <p:sldId id="579" r:id="rId15"/>
    <p:sldId id="566" r:id="rId16"/>
    <p:sldId id="567" r:id="rId17"/>
    <p:sldId id="568" r:id="rId18"/>
    <p:sldId id="875" r:id="rId19"/>
    <p:sldId id="591" r:id="rId20"/>
    <p:sldId id="569" r:id="rId21"/>
    <p:sldId id="885" r:id="rId22"/>
    <p:sldId id="571" r:id="rId23"/>
    <p:sldId id="572" r:id="rId24"/>
    <p:sldId id="562" r:id="rId25"/>
    <p:sldId id="588" r:id="rId26"/>
    <p:sldId id="581" r:id="rId27"/>
    <p:sldId id="582" r:id="rId28"/>
    <p:sldId id="583" r:id="rId29"/>
    <p:sldId id="584" r:id="rId30"/>
    <p:sldId id="559" r:id="rId31"/>
    <p:sldId id="594" r:id="rId32"/>
    <p:sldId id="590" r:id="rId33"/>
    <p:sldId id="593" r:id="rId34"/>
    <p:sldId id="886" r:id="rId35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Gill Sans MT" panose="020B0502020104020203" pitchFamily="34" charset="77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>
      <p:cViewPr varScale="1">
        <p:scale>
          <a:sx n="121" d="100"/>
          <a:sy n="121" d="100"/>
        </p:scale>
        <p:origin x="5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92D2161-0EE0-F8B6-A86F-F5BBCBC839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225D93-64F1-6923-627C-4422D0FFAF4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8E6731A-3627-4540-8272-B82CF2DEE4E9}" type="datetimeFigureOut">
              <a:rPr lang="en-US"/>
              <a:pPr>
                <a:defRPr/>
              </a:pPr>
              <a:t>8/4/24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39CCFE-9A07-615C-AB80-E7D2D67CF8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DA1A7-808B-FF5E-B638-5573BD1F7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EFBE9D68-E404-C943-B10A-8561CE14FE7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7FAE114-56F5-241C-79E4-A08EB557BE9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44A751-56DD-B57E-5B22-F8E7576ED2C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0E8BE49-000C-9A44-9E55-4675536BE47B}" type="datetimeFigureOut">
              <a:rPr lang="en-US"/>
              <a:pPr>
                <a:defRPr/>
              </a:pPr>
              <a:t>8/4/24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80E134F-DEED-368E-A6AF-6076579D94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D5E3456-E082-1F45-E2DF-049F89C62B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6BC5AD-F173-0FF3-6C55-79DC6279E09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2791D4-33C1-D08A-8560-98F090C34F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2C169263-0CDA-FF4B-834D-5E9AA3B802B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1.00 </a:t>
            </a:r>
            <a:r>
              <a:rPr lang="mr-IN" dirty="0"/>
              <a:t>–</a:t>
            </a:r>
            <a:r>
              <a:rPr lang="en-US" dirty="0"/>
              <a:t> 4:00</a:t>
            </a:r>
          </a:p>
          <a:p>
            <a:r>
              <a:rPr lang="en-US" dirty="0"/>
              <a:t>https://</a:t>
            </a:r>
            <a:r>
              <a:rPr lang="en-US" dirty="0" err="1"/>
              <a:t>bbst.courses</a:t>
            </a:r>
            <a:r>
              <a:rPr lang="en-US" dirty="0"/>
              <a:t>/blog/social-software-testing-approaches/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1865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15:10-16:05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64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16:05-19:09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123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19:09-21:21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2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21:21-23:47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4309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23:47-26:29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5100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26:29-29:25</a:t>
            </a:r>
          </a:p>
          <a:p>
            <a:r>
              <a:rPr lang="en-US" dirty="0"/>
              <a:t>Driver </a:t>
            </a:r>
            <a:r>
              <a:rPr lang="mr-IN" dirty="0"/>
              <a:t>–</a:t>
            </a:r>
            <a:r>
              <a:rPr lang="en-US" dirty="0"/>
              <a:t> Navigator</a:t>
            </a:r>
          </a:p>
          <a:p>
            <a:r>
              <a:rPr lang="en-US" dirty="0"/>
              <a:t>Rotation</a:t>
            </a:r>
          </a:p>
          <a:p>
            <a:r>
              <a:rPr lang="en-US" dirty="0"/>
              <a:t>Retrospective</a:t>
            </a:r>
          </a:p>
          <a:p>
            <a:r>
              <a:rPr lang="en-US" dirty="0"/>
              <a:t>Group</a:t>
            </a:r>
            <a:r>
              <a:rPr lang="en-US" baseline="0" dirty="0"/>
              <a:t>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3015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F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368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29:33-32:02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485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32:02-34:37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06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36:36-38:36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06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4:00-6.24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476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38:36-39:20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228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39:20-40:01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8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40:01-40:39</a:t>
            </a:r>
          </a:p>
          <a:p>
            <a:r>
              <a:rPr lang="en-US" dirty="0"/>
              <a:t>Figure out what goes where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845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40:39-41:20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750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41:20-41:50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24518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41:50-42:20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7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42:20-42:53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561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42:53-43:22</a:t>
            </a:r>
          </a:p>
          <a:p>
            <a:r>
              <a:rPr lang="en-US" dirty="0"/>
              <a:t>Osmosis is a process that does not require energy.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0505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43:22-43:42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179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43:42-44:11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26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6:24-7:46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219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7:46-8:48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4965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8:48-10:30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80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10:30-13:27</a:t>
            </a:r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804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13:27-14:02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80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14:02-14:37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3575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14:37-14:59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6101D-4955-2E49-AD11-CFDEC25BF6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798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hyperlink" Target="http://creativecommons.org/licenses/by/4.0/?ref=chooser-v1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maaretp.com/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jpeg"/><Relationship Id="rId11" Type="http://schemas.openxmlformats.org/officeDocument/2006/relationships/image" Target="../media/image14.jpeg"/><Relationship Id="rId5" Type="http://schemas.openxmlformats.org/officeDocument/2006/relationships/image" Target="../media/image7.png"/><Relationship Id="rId10" Type="http://schemas.openxmlformats.org/officeDocument/2006/relationships/image" Target="../media/image13.jpeg"/><Relationship Id="rId4" Type="http://schemas.openxmlformats.org/officeDocument/2006/relationships/image" Target="../media/image6.png"/><Relationship Id="rId9" Type="http://schemas.openxmlformats.org/officeDocument/2006/relationships/image" Target="../media/image12.jpeg"/><Relationship Id="rId14" Type="http://schemas.openxmlformats.org/officeDocument/2006/relationships/image" Target="../media/image17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E235246A-E4B7-6E4F-1EA2-C1523B709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570601AE-BDCA-DAA7-AF20-884F0A5C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1020763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 descr="A pink text on a black background&#10;&#10;Description automatically generated">
            <a:extLst>
              <a:ext uri="{FF2B5EF4-FFF2-40B4-BE49-F238E27FC236}">
                <a16:creationId xmlns:a16="http://schemas.microsoft.com/office/drawing/2014/main" id="{51379075-8337-5797-0B83-5B3C76E37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4" y="0"/>
            <a:ext cx="4114800" cy="199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0586ED-95E6-56C9-9083-25144F778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14" y="1659008"/>
            <a:ext cx="19304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C7C0CFF1-8543-C3A5-6C06-C5CE6CEDE0C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13" y="6213475"/>
            <a:ext cx="1538287" cy="5381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9">
            <a:extLst>
              <a:ext uri="{FF2B5EF4-FFF2-40B4-BE49-F238E27FC236}">
                <a16:creationId xmlns:a16="http://schemas.microsoft.com/office/drawing/2014/main" id="{001F9705-E779-A1AC-4DE0-A76200C99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1800" y="6330950"/>
            <a:ext cx="42894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600"/>
              <a:t>by </a:t>
            </a:r>
            <a:r>
              <a:rPr lang="en-US" altLang="en-US" sz="1600">
                <a:hlinkClick r:id="rId7"/>
              </a:rPr>
              <a:t>Maaret Pyhäjärvi</a:t>
            </a:r>
            <a:r>
              <a:rPr lang="en-US" altLang="en-US" sz="1600"/>
              <a:t> is licensed under </a:t>
            </a:r>
            <a:r>
              <a:rPr lang="en-US" altLang="en-US" sz="1600">
                <a:hlinkClick r:id="rId8"/>
              </a:rPr>
              <a:t>CC BY 4.0</a:t>
            </a:r>
            <a:endParaRPr lang="en-US" altLang="en-US" sz="1600"/>
          </a:p>
        </p:txBody>
      </p:sp>
      <p:pic>
        <p:nvPicPr>
          <p:cNvPr id="10" name="Picture 10" descr="Logo&#10;&#10;Description automatically generated">
            <a:extLst>
              <a:ext uri="{FF2B5EF4-FFF2-40B4-BE49-F238E27FC236}">
                <a16:creationId xmlns:a16="http://schemas.microsoft.com/office/drawing/2014/main" id="{5D68520B-E269-3430-A2A5-7C222656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B0595C75-3E9A-A927-048B-2BD90C9725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C3E975CE-5B4A-E65E-FB2C-086C85CBE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3">
            <a:extLst>
              <a:ext uri="{FF2B5EF4-FFF2-40B4-BE49-F238E27FC236}">
                <a16:creationId xmlns:a16="http://schemas.microsoft.com/office/drawing/2014/main" id="{DDACCC4A-770D-B189-CA0A-158571949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6451" y="1828038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6451" y="4307713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99958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">
            <a:extLst>
              <a:ext uri="{FF2B5EF4-FFF2-40B4-BE49-F238E27FC236}">
                <a16:creationId xmlns:a16="http://schemas.microsoft.com/office/drawing/2014/main" id="{9F36F002-4A3D-CE67-F6B0-16675268E4CF}"/>
              </a:ext>
            </a:extLst>
          </p:cNvPr>
          <p:cNvGrpSpPr>
            <a:grpSpLocks/>
          </p:cNvGrpSpPr>
          <p:nvPr/>
        </p:nvGrpSpPr>
        <p:grpSpPr bwMode="auto">
          <a:xfrm>
            <a:off x="7202488" y="4711700"/>
            <a:ext cx="2373312" cy="1389063"/>
            <a:chOff x="89452" y="0"/>
            <a:chExt cx="4114800" cy="2326776"/>
          </a:xfrm>
        </p:grpSpPr>
        <p:pic>
          <p:nvPicPr>
            <p:cNvPr id="3" name="Picture 4" descr="A pink text on a black background&#10;&#10;Description automatically generated">
              <a:extLst>
                <a:ext uri="{FF2B5EF4-FFF2-40B4-BE49-F238E27FC236}">
                  <a16:creationId xmlns:a16="http://schemas.microsoft.com/office/drawing/2014/main" id="{9BC1BCC3-9626-F93E-7022-1301BAD7A9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452" y="0"/>
              <a:ext cx="4114800" cy="19912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5">
              <a:extLst>
                <a:ext uri="{FF2B5EF4-FFF2-40B4-BE49-F238E27FC236}">
                  <a16:creationId xmlns:a16="http://schemas.microsoft.com/office/drawing/2014/main" id="{50CB1BE8-4031-AD8A-C715-D2E17B03CE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0948" y="1717176"/>
              <a:ext cx="1930400" cy="609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7FDF90E-7663-2457-EEAD-93F658797F8D}"/>
              </a:ext>
            </a:extLst>
          </p:cNvPr>
          <p:cNvSpPr/>
          <p:nvPr/>
        </p:nvSpPr>
        <p:spPr>
          <a:xfrm>
            <a:off x="9952155" y="88900"/>
            <a:ext cx="2094890" cy="599902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2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6989EC8-A9BD-1089-C451-CB2B17730CEA}"/>
              </a:ext>
            </a:extLst>
          </p:cNvPr>
          <p:cNvSpPr/>
          <p:nvPr/>
        </p:nvSpPr>
        <p:spPr>
          <a:xfrm>
            <a:off x="3135247" y="1156666"/>
            <a:ext cx="6553815" cy="24042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glow rad="254000">
              <a:schemeClr val="accent1">
                <a:alpha val="40000"/>
              </a:schemeClr>
            </a:glo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9" descr="Logo&#10;&#10;Description automatically generated">
            <a:extLst>
              <a:ext uri="{FF2B5EF4-FFF2-40B4-BE49-F238E27FC236}">
                <a16:creationId xmlns:a16="http://schemas.microsoft.com/office/drawing/2014/main" id="{C836A323-C27D-A66B-5DFE-69D3AA395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D488C75B-7715-6EC5-BF6F-9465AC11CF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416D1F02-D03D-CC70-8C52-36CBDDAEE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12">
            <a:extLst>
              <a:ext uri="{FF2B5EF4-FFF2-40B4-BE49-F238E27FC236}">
                <a16:creationId xmlns:a16="http://schemas.microsoft.com/office/drawing/2014/main" id="{7CB3A3B6-9BFC-F3D0-4488-7DDAB48DE8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11" name="TextBox 13">
            <a:extLst>
              <a:ext uri="{FF2B5EF4-FFF2-40B4-BE49-F238E27FC236}">
                <a16:creationId xmlns:a16="http://schemas.microsoft.com/office/drawing/2014/main" id="{DCFB7526-3A5B-B060-6D49-6FF49B9C4D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5950" y="3778250"/>
            <a:ext cx="418306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200"/>
              <a:t>#PayToSpeak #TechVoices  </a:t>
            </a:r>
            <a:br>
              <a:rPr lang="en-US" altLang="en-US" sz="1200"/>
            </a:br>
            <a:r>
              <a:rPr lang="en-US" altLang="en-US" sz="1200"/>
              <a:t>#EnsembleTesting #EnsembleProgramming #StrongStylePairing  </a:t>
            </a:r>
            <a:br>
              <a:rPr lang="en-US" altLang="en-US" sz="1200"/>
            </a:br>
            <a:r>
              <a:rPr lang="en-US" altLang="en-US" sz="1200"/>
              <a:t>#ExploratoryTesting #TestAutomation</a:t>
            </a:r>
          </a:p>
          <a:p>
            <a:pPr eaLnBrk="1" hangingPunct="1"/>
            <a:r>
              <a:rPr lang="en-US" altLang="en-US" sz="1200"/>
              <a:t>#ModernAgile</a:t>
            </a:r>
          </a:p>
          <a:p>
            <a:pPr eaLnBrk="1" hangingPunct="1"/>
            <a:r>
              <a:rPr lang="en-US" altLang="en-US" sz="1200"/>
              <a:t>#ContemporaryExploratoryTesting</a:t>
            </a:r>
          </a:p>
        </p:txBody>
      </p:sp>
      <p:pic>
        <p:nvPicPr>
          <p:cNvPr id="12" name="Picture 11" descr="A close up of a person&#10;&#10;Description automatically generated">
            <a:extLst>
              <a:ext uri="{FF2B5EF4-FFF2-40B4-BE49-F238E27FC236}">
                <a16:creationId xmlns:a16="http://schemas.microsoft.com/office/drawing/2014/main" id="{16AD0B0D-A999-F22A-DAEA-48913C40207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/>
          <a:srcRect l="36667" t="557" r="30917" b="-557"/>
          <a:stretch/>
        </p:blipFill>
        <p:spPr>
          <a:xfrm>
            <a:off x="395662" y="1219514"/>
            <a:ext cx="2438600" cy="2419539"/>
          </a:xfrm>
          <a:prstGeom prst="ellipse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112500"/>
          </a:effectLst>
        </p:spPr>
      </p:pic>
      <p:sp>
        <p:nvSpPr>
          <p:cNvPr id="13" name="Rectangle 15">
            <a:extLst>
              <a:ext uri="{FF2B5EF4-FFF2-40B4-BE49-F238E27FC236}">
                <a16:creationId xmlns:a16="http://schemas.microsoft.com/office/drawing/2014/main" id="{113FCF2B-5698-41D3-F946-207205C0CF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463" y="268288"/>
            <a:ext cx="6091237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4400">
                <a:latin typeface="KG No Matter What" panose="02000507000000020003" pitchFamily="2" charset="77"/>
                <a:ea typeface="KG Manhattan Script"/>
                <a:cs typeface="KG Manhattan Script"/>
              </a:rPr>
              <a:t>Maaret Pyhäjärvi </a:t>
            </a:r>
            <a:r>
              <a:rPr lang="en-US" altLang="en-US">
                <a:solidFill>
                  <a:srgbClr val="FE9DAC"/>
                </a:solidFill>
                <a:latin typeface="KG No Matter What" panose="02000507000000020003" pitchFamily="2" charset="77"/>
                <a:ea typeface="KG Manhattan Script"/>
                <a:cs typeface="KG Manhattan Script"/>
              </a:rPr>
              <a:t>(from Finland)</a:t>
            </a:r>
            <a:endParaRPr lang="en-US" altLang="en-US" sz="4400">
              <a:solidFill>
                <a:srgbClr val="FE9DAC"/>
              </a:solidFill>
              <a:latin typeface="KG No Matter What" panose="02000507000000020003" pitchFamily="2" charset="77"/>
              <a:ea typeface="KG Manhattan Script"/>
              <a:cs typeface="KG Manhattan Script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CEB57FA1-E660-66A5-B0B8-BC0B1D4F1B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1838" y="4148138"/>
            <a:ext cx="405765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2000"/>
              <a:t>Email: maaret@iki.fi</a:t>
            </a:r>
          </a:p>
          <a:p>
            <a:pPr eaLnBrk="1" hangingPunct="1"/>
            <a:r>
              <a:rPr lang="en-US" altLang="en-US" sz="2000"/>
              <a:t>Mastodon: @maaretp@mas.to</a:t>
            </a:r>
            <a:br>
              <a:rPr lang="en-US" altLang="en-US" sz="2000"/>
            </a:br>
            <a:r>
              <a:rPr lang="en-US" altLang="en-US" sz="2000"/>
              <a:t>Web: maaretp.com</a:t>
            </a:r>
          </a:p>
          <a:p>
            <a:pPr eaLnBrk="1" hangingPunct="1"/>
            <a:r>
              <a:rPr lang="en-US" altLang="en-US" sz="2000"/>
              <a:t>Blog: visible-quality.blogspot.fi</a:t>
            </a:r>
          </a:p>
          <a:p>
            <a:pPr eaLnBrk="1" hangingPunct="1"/>
            <a:r>
              <a:rPr lang="en-US" altLang="en-US" sz="2000" i="1">
                <a:solidFill>
                  <a:srgbClr val="FFFFFF"/>
                </a:solidFill>
              </a:rPr>
              <a:t>(please connect with me through </a:t>
            </a:r>
            <a:br>
              <a:rPr lang="en-US" altLang="en-US" sz="2000" i="1">
                <a:solidFill>
                  <a:srgbClr val="FFFFFF"/>
                </a:solidFill>
              </a:rPr>
            </a:br>
            <a:r>
              <a:rPr lang="en-US" altLang="en-US" sz="2000" i="1">
                <a:solidFill>
                  <a:srgbClr val="FFFFFF"/>
                </a:solidFill>
              </a:rPr>
              <a:t>Mastodon or LinkedIn)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B0E2D383-7002-DB1B-DD2F-A9D7AF9C7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0" y="185738"/>
            <a:ext cx="1276350" cy="127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8">
            <a:extLst>
              <a:ext uri="{FF2B5EF4-FFF2-40B4-BE49-F238E27FC236}">
                <a16:creationId xmlns:a16="http://schemas.microsoft.com/office/drawing/2014/main" id="{FB4E1A38-7268-156E-E802-FE206A0A92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04400" y="1468438"/>
            <a:ext cx="2451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000">
                <a:solidFill>
                  <a:schemeClr val="bg1"/>
                </a:solidFill>
              </a:rPr>
              <a:t>https://exploratorytestingacademy.com</a:t>
            </a:r>
          </a:p>
        </p:txBody>
      </p:sp>
      <p:pic>
        <p:nvPicPr>
          <p:cNvPr id="17" name="Picture 4" descr="Software Testing Finland ry, non-profit">
            <a:extLst>
              <a:ext uri="{FF2B5EF4-FFF2-40B4-BE49-F238E27FC236}">
                <a16:creationId xmlns:a16="http://schemas.microsoft.com/office/drawing/2014/main" id="{A981BC51-5B77-DD97-6EBF-337D24DC51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86"/>
          <a:stretch>
            <a:fillRect/>
          </a:stretch>
        </p:blipFill>
        <p:spPr bwMode="auto">
          <a:xfrm>
            <a:off x="10414000" y="1774825"/>
            <a:ext cx="1277938" cy="112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20">
            <a:extLst>
              <a:ext uri="{FF2B5EF4-FFF2-40B4-BE49-F238E27FC236}">
                <a16:creationId xmlns:a16="http://schemas.microsoft.com/office/drawing/2014/main" id="{9DB2AC9B-5639-4565-CAAF-CF68ED0FD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3763" y="2922588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Ohjelmistotestaus ry</a:t>
            </a:r>
          </a:p>
        </p:txBody>
      </p:sp>
      <p:pic>
        <p:nvPicPr>
          <p:cNvPr id="19" name="Picture 6" descr="Techvoices - diversity in conference speaking">
            <a:extLst>
              <a:ext uri="{FF2B5EF4-FFF2-40B4-BE49-F238E27FC236}">
                <a16:creationId xmlns:a16="http://schemas.microsoft.com/office/drawing/2014/main" id="{AA8EC068-FF17-BB26-BB67-9C079D3F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" t="3696" r="7584" b="16779"/>
          <a:stretch>
            <a:fillRect/>
          </a:stretch>
        </p:blipFill>
        <p:spPr bwMode="auto">
          <a:xfrm>
            <a:off x="10414000" y="3271838"/>
            <a:ext cx="127635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Box 22">
            <a:extLst>
              <a:ext uri="{FF2B5EF4-FFF2-40B4-BE49-F238E27FC236}">
                <a16:creationId xmlns:a16="http://schemas.microsoft.com/office/drawing/2014/main" id="{ED865DEC-1DEA-FBE3-DF17-876C8A345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88525" y="4451350"/>
            <a:ext cx="24511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algn="ctr" eaLnBrk="1" hangingPunct="1"/>
            <a:r>
              <a:rPr lang="en-US" altLang="en-US" sz="1100">
                <a:solidFill>
                  <a:schemeClr val="bg1"/>
                </a:solidFill>
              </a:rPr>
              <a:t>https</a:t>
            </a:r>
            <a:r>
              <a:rPr lang="en-US" altLang="en-US" sz="1100">
                <a:solidFill>
                  <a:schemeClr val="bg1"/>
                </a:solidFill>
                <a:sym typeface="Wingdings" pitchFamily="2" charset="2"/>
              </a:rPr>
              <a:t>://techvoices.org</a:t>
            </a:r>
            <a:endParaRPr lang="en-US" altLang="en-US" sz="1100">
              <a:solidFill>
                <a:schemeClr val="bg1"/>
              </a:solidFill>
            </a:endParaRPr>
          </a:p>
        </p:txBody>
      </p:sp>
      <p:pic>
        <p:nvPicPr>
          <p:cNvPr id="21" name="Picture 4" descr="TIVIA ry">
            <a:extLst>
              <a:ext uri="{FF2B5EF4-FFF2-40B4-BE49-F238E27FC236}">
                <a16:creationId xmlns:a16="http://schemas.microsoft.com/office/drawing/2014/main" id="{45C32975-9352-E18B-D666-0D7ED22BE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9325" y="5046663"/>
            <a:ext cx="792163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4" descr="Selenium PLC - Project Leadership Committee">
            <a:extLst>
              <a:ext uri="{FF2B5EF4-FFF2-40B4-BE49-F238E27FC236}">
                <a16:creationId xmlns:a16="http://schemas.microsoft.com/office/drawing/2014/main" id="{0A55B653-342E-1B26-5B14-C268C636F5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863" y="5046663"/>
            <a:ext cx="79375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25">
            <a:extLst>
              <a:ext uri="{FF2B5EF4-FFF2-40B4-BE49-F238E27FC236}">
                <a16:creationId xmlns:a16="http://schemas.microsoft.com/office/drawing/2014/main" id="{83C19C54-12EF-F9EC-392B-7E48AF2D7F5F}"/>
              </a:ext>
            </a:extLst>
          </p:cNvPr>
          <p:cNvGrpSpPr>
            <a:grpSpLocks/>
          </p:cNvGrpSpPr>
          <p:nvPr/>
        </p:nvGrpSpPr>
        <p:grpSpPr bwMode="auto">
          <a:xfrm>
            <a:off x="3338513" y="1462088"/>
            <a:ext cx="6351587" cy="1965325"/>
            <a:chOff x="2919409" y="2198639"/>
            <a:chExt cx="6352157" cy="1964821"/>
          </a:xfrm>
        </p:grpSpPr>
        <p:pic>
          <p:nvPicPr>
            <p:cNvPr id="24" name="Picture 23" descr="Logo, company name&#10;&#10;Description automatically generated">
              <a:extLst>
                <a:ext uri="{FF2B5EF4-FFF2-40B4-BE49-F238E27FC236}">
                  <a16:creationId xmlns:a16="http://schemas.microsoft.com/office/drawing/2014/main" id="{809A5A27-78D2-CA79-1C31-BB5F4B5B2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/>
            <a:srcRect t="12925"/>
            <a:stretch/>
          </p:blipFill>
          <p:spPr>
            <a:xfrm>
              <a:off x="2919409" y="2198639"/>
              <a:ext cx="2114550" cy="184123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25" name="Graphic 27">
              <a:extLst>
                <a:ext uri="{FF2B5EF4-FFF2-40B4-BE49-F238E27FC236}">
                  <a16:creationId xmlns:a16="http://schemas.microsoft.com/office/drawing/2014/main" id="{A5B2BF76-6E61-5C4C-D1FA-A3A132773A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/>
            <a:stretch>
              <a:fillRect/>
            </a:stretch>
          </p:blipFill>
          <p:spPr>
            <a:xfrm>
              <a:off x="5033960" y="2319660"/>
              <a:ext cx="1543445" cy="662939"/>
            </a:xfrm>
            <a:prstGeom prst="rect">
              <a:avLst/>
            </a:prstGeom>
          </p:spPr>
        </p:pic>
        <p:sp>
          <p:nvSpPr>
            <p:cNvPr id="26" name="TextBox 28">
              <a:extLst>
                <a:ext uri="{FF2B5EF4-FFF2-40B4-BE49-F238E27FC236}">
                  <a16:creationId xmlns:a16="http://schemas.microsoft.com/office/drawing/2014/main" id="{25856694-B071-CEF7-926D-E7F5E004BB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70919" y="3794128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2020</a:t>
              </a:r>
            </a:p>
          </p:txBody>
        </p:sp>
        <p:sp>
          <p:nvSpPr>
            <p:cNvPr id="27" name="TextBox 29">
              <a:extLst>
                <a:ext uri="{FF2B5EF4-FFF2-40B4-BE49-F238E27FC236}">
                  <a16:creationId xmlns:a16="http://schemas.microsoft.com/office/drawing/2014/main" id="{59D2238C-E055-939F-3406-D6E7FEA35C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87805" y="3779599"/>
              <a:ext cx="81153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>
                  <a:solidFill>
                    <a:schemeClr val="bg1"/>
                  </a:solidFill>
                </a:rPr>
                <a:t>2016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DA61969-E168-A3B9-CFBB-D1D5C2AAC640}"/>
                </a:ext>
              </a:extLst>
            </p:cNvPr>
            <p:cNvSpPr txBox="1"/>
            <p:nvPr/>
          </p:nvSpPr>
          <p:spPr>
            <a:xfrm>
              <a:off x="4794414" y="2966792"/>
              <a:ext cx="2686291" cy="784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MIATPP</a:t>
              </a:r>
              <a: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  <a:t> </a:t>
              </a:r>
              <a:br>
                <a:rPr lang="en-US" dirty="0">
                  <a:solidFill>
                    <a:schemeClr val="bg1"/>
                  </a:solidFill>
                  <a:latin typeface="Gill Sans MT" panose="020B0502020104020203" pitchFamily="34" charset="0"/>
                </a:rPr>
              </a:br>
              <a:r>
                <a:rPr lang="en-US" sz="1350" dirty="0">
                  <a:solidFill>
                    <a:schemeClr val="bg1"/>
                  </a:solidFill>
                  <a:latin typeface="Gill Sans Nova Light" panose="020B0604020202020204" pitchFamily="34" charset="0"/>
                </a:rPr>
                <a:t>Most Influential Agile Testing Professional Person</a:t>
              </a:r>
              <a:endParaRPr lang="en-US" dirty="0">
                <a:solidFill>
                  <a:schemeClr val="bg1"/>
                </a:solidFill>
                <a:latin typeface="Gill Sans Nova Light" panose="020B0604020202020204" pitchFamily="34" charset="0"/>
              </a:endParaRPr>
            </a:p>
          </p:txBody>
        </p:sp>
        <p:pic>
          <p:nvPicPr>
            <p:cNvPr id="29" name="Picture 2" descr="ICT 100 influencers list 2019 and 2020">
              <a:extLst>
                <a:ext uri="{FF2B5EF4-FFF2-40B4-BE49-F238E27FC236}">
                  <a16:creationId xmlns:a16="http://schemas.microsoft.com/office/drawing/2014/main" id="{2C57C6C8-E1D2-9FD1-E052-92A606BF9C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4769"/>
            <a:stretch>
              <a:fillRect/>
            </a:stretch>
          </p:blipFill>
          <p:spPr bwMode="auto">
            <a:xfrm>
              <a:off x="7396849" y="2443840"/>
              <a:ext cx="1553783" cy="8581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32">
              <a:extLst>
                <a:ext uri="{FF2B5EF4-FFF2-40B4-BE49-F238E27FC236}">
                  <a16:creationId xmlns:a16="http://schemas.microsoft.com/office/drawing/2014/main" id="{5FAFB7BE-324C-668D-6924-EB097D8BB8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95322" y="3794128"/>
              <a:ext cx="207624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Gill Sans MT" panose="020B0502020104020203" pitchFamily="34" charset="77"/>
                </a:defRPr>
              </a:lvl9pPr>
            </a:lstStyle>
            <a:p>
              <a:pPr algn="ctr" eaLnBrk="1" hangingPunct="1"/>
              <a:r>
                <a:rPr lang="en-US" altLang="en-US" b="1" dirty="0">
                  <a:solidFill>
                    <a:schemeClr val="bg1"/>
                  </a:solidFill>
                </a:rPr>
                <a:t>2019 - 2023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785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6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9600" y="6356368"/>
            <a:ext cx="2844800" cy="365125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8/4/24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165601" y="6356368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37602" y="6356368"/>
            <a:ext cx="2844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6399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6356368"/>
            <a:ext cx="2844800" cy="365125"/>
          </a:xfrm>
          <a:prstGeom prst="rect">
            <a:avLst/>
          </a:prstGeom>
        </p:spPr>
        <p:txBody>
          <a:bodyPr/>
          <a:lstStyle/>
          <a:p>
            <a:fld id="{6BFECD78-3C8E-49F2-8FAB-59489D168ABB}" type="datetimeFigureOut">
              <a:rPr lang="en-US" smtClean="0"/>
              <a:t>8/4/24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1" y="6356368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2" y="6356368"/>
            <a:ext cx="2844800" cy="365125"/>
          </a:xfrm>
          <a:prstGeom prst="rect">
            <a:avLst/>
          </a:prstGeom>
        </p:spPr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133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Logo&#10;&#10;Description automatically generated">
            <a:extLst>
              <a:ext uri="{FF2B5EF4-FFF2-40B4-BE49-F238E27FC236}">
                <a16:creationId xmlns:a16="http://schemas.microsoft.com/office/drawing/2014/main" id="{0DF48A09-564E-EC51-4C76-4B48D9949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D787A3F8-4049-7E5C-0E7F-8DBB8A0CE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0E19F4F-D6FD-D730-93C4-3400339FF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FC367FF0-1AEB-16E9-8BEA-FAEDD752D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37458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A4DD18F9-3277-C6BB-7CB0-242ED1A51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DE866-A415-4733-B5D9-3D0FFAD3B0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25167F-8D4C-2F91-C541-DC7CA56A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CDAE16-908E-74DE-D56B-F00D09799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812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Logo&#10;&#10;Description automatically generated">
            <a:extLst>
              <a:ext uri="{FF2B5EF4-FFF2-40B4-BE49-F238E27FC236}">
                <a16:creationId xmlns:a16="http://schemas.microsoft.com/office/drawing/2014/main" id="{2900428B-0502-2010-85F2-B9424AECE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504B5331-5983-3EA0-2F4D-D3963AA6B4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8480B4A-C202-5A2E-13CB-399DFF431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6">
            <a:extLst>
              <a:ext uri="{FF2B5EF4-FFF2-40B4-BE49-F238E27FC236}">
                <a16:creationId xmlns:a16="http://schemas.microsoft.com/office/drawing/2014/main" id="{F6DBC257-7EBF-6DBA-42DC-8EA634265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95461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0"/>
          </p:nvPr>
        </p:nvSpPr>
        <p:spPr>
          <a:xfrm>
            <a:off x="6096001" y="1828329"/>
            <a:ext cx="5201084" cy="4351338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4718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Logo&#10;&#10;Description automatically generated">
            <a:extLst>
              <a:ext uri="{FF2B5EF4-FFF2-40B4-BE49-F238E27FC236}">
                <a16:creationId xmlns:a16="http://schemas.microsoft.com/office/drawing/2014/main" id="{513A45DF-02CA-5741-188F-7E0DAF735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442E998C-5E7C-DF29-8672-CE9E69EF45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5BCCE5F-5FFA-DD8C-3BEF-98A4F2471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F262958B-0560-1042-4681-ACDABFC88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9559025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2CDE26D6-DBB0-5DA1-3ABE-A490DE1F5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515937" y="515937"/>
            <a:ext cx="6858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639F8EDC-C7F8-AC9D-0727-CC25C4B82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4419600" y="990600"/>
            <a:ext cx="77724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" descr="Logo&#10;&#10;Description automatically generated">
            <a:extLst>
              <a:ext uri="{FF2B5EF4-FFF2-40B4-BE49-F238E27FC236}">
                <a16:creationId xmlns:a16="http://schemas.microsoft.com/office/drawing/2014/main" id="{DD561264-CB62-DB40-3B53-0A09B9C8A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>
            <a:extLst>
              <a:ext uri="{FF2B5EF4-FFF2-40B4-BE49-F238E27FC236}">
                <a16:creationId xmlns:a16="http://schemas.microsoft.com/office/drawing/2014/main" id="{A3C429EF-000B-06D3-08BE-1893A0B49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DF9EF43-AFB7-0EFA-B80F-A4E9AA1D4F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9">
            <a:extLst>
              <a:ext uri="{FF2B5EF4-FFF2-40B4-BE49-F238E27FC236}">
                <a16:creationId xmlns:a16="http://schemas.microsoft.com/office/drawing/2014/main" id="{2690EEF3-1AC9-602B-A184-CDD7E037F3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1183389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C0DB78EB-EF18-F4C7-80BE-BD2C86F20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3689350" y="-1644650"/>
            <a:ext cx="4813300" cy="1219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5EBA7533-FD3C-468B-DD1F-E13CA9280A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2F13F668-5E83-4957-27C1-9B63C9429B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5029D6D-FE91-6E95-0D0D-D6354F616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42F6CE78-7528-758C-4A38-8E688F554A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463360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A pink smoke on a black background&#10;&#10;Description automatically generated">
            <a:extLst>
              <a:ext uri="{FF2B5EF4-FFF2-40B4-BE49-F238E27FC236}">
                <a16:creationId xmlns:a16="http://schemas.microsoft.com/office/drawing/2014/main" id="{A4172E8F-CB16-481C-1EC8-FA3BA219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9400" cy="687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907C2FB8-5481-CADD-883A-CEEBE8034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7C7F085B-E9FC-586C-515B-6FA27F1119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9B719AC-0BB3-D9E5-6656-18A20EBB1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8F5E56DB-D619-995D-6BF1-59E5CEFF23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3814536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Pink smoke on a black background&#10;&#10;Description automatically generated">
            <a:extLst>
              <a:ext uri="{FF2B5EF4-FFF2-40B4-BE49-F238E27FC236}">
                <a16:creationId xmlns:a16="http://schemas.microsoft.com/office/drawing/2014/main" id="{4B9A175D-9707-7D05-D340-4277FB7EF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 descr="Logo&#10;&#10;Description automatically generated">
            <a:extLst>
              <a:ext uri="{FF2B5EF4-FFF2-40B4-BE49-F238E27FC236}">
                <a16:creationId xmlns:a16="http://schemas.microsoft.com/office/drawing/2014/main" id="{19C5100D-DC87-6C57-BE83-5FD4E4FA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1225" y="6375400"/>
            <a:ext cx="249238" cy="26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89D20692-5C27-B1CE-17FC-FA8DD05401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00" y="6359525"/>
            <a:ext cx="28067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https://www.linkedin.com/in/maaret/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0D09E29-8D76-55CD-21C8-C9065665D1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6389688"/>
            <a:ext cx="26035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8">
            <a:extLst>
              <a:ext uri="{FF2B5EF4-FFF2-40B4-BE49-F238E27FC236}">
                <a16:creationId xmlns:a16="http://schemas.microsoft.com/office/drawing/2014/main" id="{57AC76AA-18D7-57EE-8C05-EDEF17E07B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7450" y="6346825"/>
            <a:ext cx="19129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400"/>
              <a:t>@maaretp@mas.to</a:t>
            </a:r>
          </a:p>
        </p:txBody>
      </p:sp>
    </p:spTree>
    <p:extLst>
      <p:ext uri="{BB962C8B-B14F-4D97-AF65-F5344CB8AC3E}">
        <p14:creationId xmlns:p14="http://schemas.microsoft.com/office/powerpoint/2010/main" val="2303151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63C6B90-97BE-46FC-C9C6-47AC2BF2FA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E5EED4A3-85FD-991B-4BC0-28180D9DF4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TextBox 7">
            <a:extLst>
              <a:ext uri="{FF2B5EF4-FFF2-40B4-BE49-F238E27FC236}">
                <a16:creationId xmlns:a16="http://schemas.microsoft.com/office/drawing/2014/main" id="{36A25A3D-CF46-0D93-E475-DBA9315E8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2800" y="6642100"/>
            <a:ext cx="4333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77"/>
              </a:defRPr>
            </a:lvl9pPr>
          </a:lstStyle>
          <a:p>
            <a:pPr eaLnBrk="1" hangingPunct="1"/>
            <a:r>
              <a:rPr lang="en-US" alt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Internal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Gill Sans MT" panose="020B0502020104020203" pitchFamily="34" charset="77"/>
        </a:defRPr>
      </a:lvl9pPr>
    </p:titleStyle>
    <p:bodyStyle>
      <a:lvl1pPr marL="228600" indent="-228600" algn="l" rtl="0" eaLnBrk="1" fontAlgn="base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hyperlink" Target="https://mobprogrammingguidebook.xyz/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bst.courses/blog/social-software-testing-approaches/" TargetMode="External"/><Relationship Id="rId5" Type="http://schemas.openxmlformats.org/officeDocument/2006/relationships/hyperlink" Target="https://exploratorytesting.xyz/" TargetMode="External"/><Relationship Id="rId4" Type="http://schemas.openxmlformats.org/officeDocument/2006/relationships/hyperlink" Target="https://strongstylepairprogramming.xyz/" TargetMode="External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6ED1C-89F5-6216-8A68-50DD3CA595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Social Software Testing Approaches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E2376B-CFEC-A299-AFB6-7D4FC472303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Maaret</a:t>
            </a:r>
            <a:r>
              <a:rPr lang="en-US" dirty="0"/>
              <a:t> </a:t>
            </a:r>
            <a:r>
              <a:rPr lang="en-US" dirty="0" err="1"/>
              <a:t>Pyhäjärvi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072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273674" y="4572505"/>
            <a:ext cx="67735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hlinkClick r:id="rId3"/>
              </a:rPr>
              <a:t>https://ensembleprogramming.xyz</a:t>
            </a:r>
            <a:endParaRPr lang="en-US" sz="1400" dirty="0"/>
          </a:p>
          <a:p>
            <a:pPr algn="r"/>
            <a:endParaRPr lang="en-US" sz="1400" dirty="0"/>
          </a:p>
          <a:p>
            <a:pPr algn="r"/>
            <a:r>
              <a:rPr lang="en-US" sz="1400" dirty="0">
                <a:hlinkClick r:id="rId4"/>
              </a:rPr>
              <a:t>https://strongstylepairprogramming.xyz</a:t>
            </a:r>
            <a:endParaRPr lang="en-US" sz="1400" dirty="0"/>
          </a:p>
          <a:p>
            <a:pPr algn="r"/>
            <a:endParaRPr lang="en-US" sz="1400" dirty="0"/>
          </a:p>
          <a:p>
            <a:pPr algn="r"/>
            <a:r>
              <a:rPr lang="en-US" sz="1400" dirty="0">
                <a:hlinkClick r:id="rId5"/>
              </a:rPr>
              <a:t>https://exploratorytesting.xyz</a:t>
            </a:r>
            <a:r>
              <a:rPr lang="en-US" sz="1400" dirty="0"/>
              <a:t> </a:t>
            </a:r>
          </a:p>
          <a:p>
            <a:pPr algn="r"/>
            <a:endParaRPr lang="en-US" sz="1400" dirty="0"/>
          </a:p>
          <a:p>
            <a:pPr algn="r"/>
            <a:r>
              <a:rPr lang="en-US" sz="1400" dirty="0">
                <a:hlinkClick r:id="rId6"/>
              </a:rPr>
              <a:t>https://bbst.courses/blog/social-software-testing-approaches/</a:t>
            </a:r>
            <a:r>
              <a:rPr lang="en-US" sz="1400" dirty="0"/>
              <a:t> </a:t>
            </a:r>
          </a:p>
          <a:p>
            <a:pPr algn="r"/>
            <a:endParaRPr lang="en-US" sz="1400" dirty="0"/>
          </a:p>
          <a:p>
            <a:pPr algn="r"/>
            <a:endParaRPr lang="en-US" sz="1400" dirty="0"/>
          </a:p>
        </p:txBody>
      </p:sp>
      <p:pic>
        <p:nvPicPr>
          <p:cNvPr id="5" name="Picture 4" descr="title_page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9359" y="108158"/>
            <a:ext cx="3262216" cy="4349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title_page.pn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3122" y="110686"/>
            <a:ext cx="2815289" cy="4349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CABB95-E0D0-4024-B442-7E8CD04122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8" y="0"/>
            <a:ext cx="45517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64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331822" y="2630169"/>
            <a:ext cx="5288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3"/>
                </a:solidFill>
                <a:latin typeface="KG No Matter What" panose="02000507000000020003" pitchFamily="2" charset="77"/>
                <a:cs typeface="KG Manhattan Script"/>
              </a:rPr>
              <a:t>Our Options</a:t>
            </a:r>
          </a:p>
        </p:txBody>
      </p:sp>
    </p:spTree>
    <p:extLst>
      <p:ext uri="{BB962C8B-B14F-4D97-AF65-F5344CB8AC3E}">
        <p14:creationId xmlns:p14="http://schemas.microsoft.com/office/powerpoint/2010/main" val="32336138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8068.JPG.JPG"/>
          <p:cNvPicPr>
            <a:picLocks noChangeAspect="1"/>
          </p:cNvPicPr>
          <p:nvPr/>
        </p:nvPicPr>
        <p:blipFill>
          <a:blip r:embed="rId3" cstate="email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" y="0"/>
            <a:ext cx="12188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17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artoon of a ghost writing on a board&#10;&#10;Description automatically generated with low confidence">
            <a:extLst>
              <a:ext uri="{FF2B5EF4-FFF2-40B4-BE49-F238E27FC236}">
                <a16:creationId xmlns:a16="http://schemas.microsoft.com/office/drawing/2014/main" id="{B82522AB-ABE2-1686-2F58-35C6EB4931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00" y="1563129"/>
            <a:ext cx="3229611" cy="3731741"/>
          </a:xfrm>
          <a:prstGeom prst="rect">
            <a:avLst/>
          </a:prstGeom>
        </p:spPr>
      </p:pic>
      <p:pic>
        <p:nvPicPr>
          <p:cNvPr id="9" name="Picture 8" descr="A cartoon of a ghost using a computer&#10;&#10;Description automatically generated with medium confidence">
            <a:extLst>
              <a:ext uri="{FF2B5EF4-FFF2-40B4-BE49-F238E27FC236}">
                <a16:creationId xmlns:a16="http://schemas.microsoft.com/office/drawing/2014/main" id="{0CFD64D0-825B-B6FA-DE8E-D0422E019E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489" y="1563129"/>
            <a:ext cx="3617185" cy="37317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A99C26-5B7C-2874-6135-C282B2BEB3EF}"/>
              </a:ext>
            </a:extLst>
          </p:cNvPr>
          <p:cNvSpPr txBox="1"/>
          <p:nvPr/>
        </p:nvSpPr>
        <p:spPr>
          <a:xfrm>
            <a:off x="1328604" y="861253"/>
            <a:ext cx="2384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dirty="0"/>
              <a:t>Driver (</a:t>
            </a:r>
            <a:r>
              <a:rPr lang="en-FI" sz="2800" dirty="0">
                <a:solidFill>
                  <a:schemeClr val="accent1"/>
                </a:solidFill>
              </a:rPr>
              <a:t>Hands</a:t>
            </a:r>
            <a:r>
              <a:rPr lang="en-FI" sz="2800" dirty="0"/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8EA504-EE2A-D4A7-38A2-925CCDA0D1D8}"/>
              </a:ext>
            </a:extLst>
          </p:cNvPr>
          <p:cNvSpPr txBox="1"/>
          <p:nvPr/>
        </p:nvSpPr>
        <p:spPr>
          <a:xfrm>
            <a:off x="8908558" y="599643"/>
            <a:ext cx="296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/>
              <a:t>Navigator (</a:t>
            </a:r>
            <a:r>
              <a:rPr lang="en-FI" sz="2800" dirty="0">
                <a:solidFill>
                  <a:schemeClr val="accent1"/>
                </a:solidFill>
              </a:rPr>
              <a:t>Brains</a:t>
            </a:r>
            <a:r>
              <a:rPr lang="en-FI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053844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atin typeface="KG Manhattan Script"/>
                <a:cs typeface="KG Manhattan Script"/>
              </a:rPr>
              <a:t>Comparison</a:t>
            </a:r>
            <a:endParaRPr lang="en-US" dirty="0">
              <a:latin typeface="KG Manhattan Script"/>
              <a:cs typeface="KG Manhattan Scrip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42147" y="2163412"/>
            <a:ext cx="5383396" cy="32320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Strong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8735" y="2210002"/>
            <a:ext cx="5383396" cy="32320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Traditional 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6642147" y="3260633"/>
            <a:ext cx="5000207" cy="1555448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 have an idea…</a:t>
            </a:r>
          </a:p>
          <a:p>
            <a:pPr algn="ctr"/>
            <a:r>
              <a:rPr lang="en-US" sz="3200" dirty="0">
                <a:solidFill>
                  <a:srgbClr val="800000"/>
                </a:solidFill>
              </a:rPr>
              <a:t>Please take </a:t>
            </a:r>
            <a:r>
              <a:rPr lang="en-US" sz="3200" dirty="0"/>
              <a:t>the keyboard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611031" y="3307223"/>
            <a:ext cx="4665274" cy="1555448"/>
          </a:xfrm>
          <a:prstGeom prst="wedgeRoundRectCallou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I have an idea…</a:t>
            </a:r>
          </a:p>
          <a:p>
            <a:pPr algn="ctr"/>
            <a:r>
              <a:rPr lang="en-US" sz="3200" dirty="0">
                <a:solidFill>
                  <a:srgbClr val="800000"/>
                </a:solidFill>
              </a:rPr>
              <a:t>Give me  </a:t>
            </a:r>
            <a:r>
              <a:rPr lang="en-US" sz="3200" dirty="0"/>
              <a:t>the keyboard</a:t>
            </a:r>
          </a:p>
        </p:txBody>
      </p:sp>
    </p:spTree>
    <p:extLst>
      <p:ext uri="{BB962C8B-B14F-4D97-AF65-F5344CB8AC3E}">
        <p14:creationId xmlns:p14="http://schemas.microsoft.com/office/powerpoint/2010/main" val="38071889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29" y="1009936"/>
            <a:ext cx="10922000" cy="50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86285" y="221714"/>
            <a:ext cx="793037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dirty="0">
                <a:latin typeface="KG No Matter What" panose="02000507000000020003" pitchFamily="2" charset="77"/>
                <a:cs typeface="KG Manhattan Script"/>
              </a:rPr>
              <a:t>traditional pair testing</a:t>
            </a:r>
          </a:p>
        </p:txBody>
      </p:sp>
    </p:spTree>
    <p:extLst>
      <p:ext uri="{BB962C8B-B14F-4D97-AF65-F5344CB8AC3E}">
        <p14:creationId xmlns:p14="http://schemas.microsoft.com/office/powerpoint/2010/main" val="3080814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87" y="1009936"/>
            <a:ext cx="10922000" cy="508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25570" y="221714"/>
            <a:ext cx="881523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dirty="0">
                <a:latin typeface="KG No Matter What" panose="02000507000000020003" pitchFamily="2" charset="77"/>
                <a:cs typeface="KG Manhattan Script"/>
              </a:rPr>
              <a:t>Strong-style pair testing</a:t>
            </a:r>
          </a:p>
        </p:txBody>
      </p:sp>
    </p:spTree>
    <p:extLst>
      <p:ext uri="{BB962C8B-B14F-4D97-AF65-F5344CB8AC3E}">
        <p14:creationId xmlns:p14="http://schemas.microsoft.com/office/powerpoint/2010/main" val="13234665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9761" y="1239399"/>
            <a:ext cx="7016418" cy="49114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26759" y="221714"/>
            <a:ext cx="561403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dirty="0">
                <a:latin typeface="KG No Matter What" panose="02000507000000020003" pitchFamily="2" charset="77"/>
                <a:cs typeface="KG Manhattan Script"/>
              </a:rPr>
              <a:t>ensemble testing</a:t>
            </a:r>
          </a:p>
        </p:txBody>
      </p:sp>
    </p:spTree>
    <p:extLst>
      <p:ext uri="{BB962C8B-B14F-4D97-AF65-F5344CB8AC3E}">
        <p14:creationId xmlns:p14="http://schemas.microsoft.com/office/powerpoint/2010/main" val="27042873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227D172-4EEE-6931-BFF4-C6E595022276}"/>
              </a:ext>
            </a:extLst>
          </p:cNvPr>
          <p:cNvSpPr txBox="1"/>
          <p:nvPr/>
        </p:nvSpPr>
        <p:spPr>
          <a:xfrm>
            <a:off x="607074" y="552605"/>
            <a:ext cx="2384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I" sz="2800" dirty="0"/>
              <a:t>Driver (</a:t>
            </a:r>
            <a:r>
              <a:rPr lang="en-FI" sz="2800" dirty="0">
                <a:solidFill>
                  <a:schemeClr val="accent1"/>
                </a:solidFill>
              </a:rPr>
              <a:t>Hands</a:t>
            </a:r>
            <a:r>
              <a:rPr lang="en-FI" sz="2800" dirty="0"/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E9B96E-AA56-6166-D737-CBA0B5E887B6}"/>
              </a:ext>
            </a:extLst>
          </p:cNvPr>
          <p:cNvSpPr txBox="1"/>
          <p:nvPr/>
        </p:nvSpPr>
        <p:spPr>
          <a:xfrm>
            <a:off x="7125205" y="417493"/>
            <a:ext cx="50667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/>
              <a:t>Designated Navigator (</a:t>
            </a:r>
            <a:r>
              <a:rPr lang="en-FI" sz="2800" dirty="0">
                <a:solidFill>
                  <a:schemeClr val="accent1"/>
                </a:solidFill>
              </a:rPr>
              <a:t>Voice</a:t>
            </a:r>
            <a:r>
              <a:rPr lang="en-FI" sz="28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04009C-9020-E3D0-CB29-0CB5A30AFECC}"/>
              </a:ext>
            </a:extLst>
          </p:cNvPr>
          <p:cNvSpPr txBox="1"/>
          <p:nvPr/>
        </p:nvSpPr>
        <p:spPr>
          <a:xfrm>
            <a:off x="2435767" y="5804897"/>
            <a:ext cx="2967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2800" dirty="0"/>
              <a:t>Navigators (</a:t>
            </a:r>
            <a:r>
              <a:rPr lang="en-FI" sz="2800" dirty="0">
                <a:solidFill>
                  <a:schemeClr val="accent1"/>
                </a:solidFill>
              </a:rPr>
              <a:t>Brains</a:t>
            </a:r>
            <a:r>
              <a:rPr lang="en-FI" sz="2800" dirty="0"/>
              <a:t>)</a:t>
            </a:r>
          </a:p>
        </p:txBody>
      </p:sp>
      <p:pic>
        <p:nvPicPr>
          <p:cNvPr id="2" name="Picture 1" descr="A picture containing cartoon, chair, sketch, text&#10;&#10;Description automatically generated">
            <a:extLst>
              <a:ext uri="{FF2B5EF4-FFF2-40B4-BE49-F238E27FC236}">
                <a16:creationId xmlns:a16="http://schemas.microsoft.com/office/drawing/2014/main" id="{A1D24BC3-0C30-A836-8EA2-9AE12AC5A3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29" r="4551" b="10388"/>
          <a:stretch/>
        </p:blipFill>
        <p:spPr>
          <a:xfrm>
            <a:off x="1741551" y="1075825"/>
            <a:ext cx="8387310" cy="472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66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9" y="0"/>
            <a:ext cx="12188825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7286" y="5255152"/>
            <a:ext cx="72130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Image from: </a:t>
            </a:r>
            <a:br>
              <a:rPr lang="en-US" sz="3200" dirty="0"/>
            </a:br>
            <a:r>
              <a:rPr lang="en-US" sz="3200" dirty="0"/>
              <a:t>https://</a:t>
            </a:r>
            <a:r>
              <a:rPr lang="en-US" sz="3200" dirty="0" err="1"/>
              <a:t>conorfi.com</a:t>
            </a:r>
            <a:r>
              <a:rPr lang="en-US" sz="3200" dirty="0"/>
              <a:t>/software-testing/guidelines-for-running-a-bug-bash/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73373" y="221714"/>
            <a:ext cx="407034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6600" dirty="0">
                <a:solidFill>
                  <a:srgbClr val="FFFFFF"/>
                </a:solidFill>
                <a:latin typeface="KG No Matter What" panose="02000507000000020003" pitchFamily="2" charset="77"/>
                <a:cs typeface="KG Manhattan Script"/>
              </a:rPr>
              <a:t>bug bashes</a:t>
            </a:r>
          </a:p>
        </p:txBody>
      </p:sp>
    </p:spTree>
    <p:extLst>
      <p:ext uri="{BB962C8B-B14F-4D97-AF65-F5344CB8AC3E}">
        <p14:creationId xmlns:p14="http://schemas.microsoft.com/office/powerpoint/2010/main" val="4082314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8107" y="221714"/>
            <a:ext cx="113626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600" dirty="0">
                <a:latin typeface="KG No Matter What" panose="02000507000000020003" pitchFamily="2" charset="77"/>
                <a:cs typeface="KG Manhattan Script"/>
              </a:rPr>
              <a:t>What </a:t>
            </a:r>
            <a:r>
              <a:rPr lang="en-US" sz="6600" dirty="0">
                <a:solidFill>
                  <a:srgbClr val="4F81BD"/>
                </a:solidFill>
                <a:latin typeface="KG No Matter What" panose="02000507000000020003" pitchFamily="2" charset="77"/>
                <a:cs typeface="KG Manhattan Script"/>
              </a:rPr>
              <a:t>Social</a:t>
            </a:r>
            <a:r>
              <a:rPr lang="en-US" sz="6600" dirty="0">
                <a:latin typeface="KG No Matter What" panose="02000507000000020003" pitchFamily="2" charset="77"/>
                <a:cs typeface="KG Manhattan Script"/>
              </a:rPr>
              <a:t> at Work Usually </a:t>
            </a:r>
            <a:br>
              <a:rPr lang="en-US" sz="6600" dirty="0">
                <a:latin typeface="KG No Matter What" panose="02000507000000020003" pitchFamily="2" charset="77"/>
                <a:cs typeface="KG Manhattan Script"/>
              </a:rPr>
            </a:br>
            <a:r>
              <a:rPr lang="en-US" sz="6600" dirty="0">
                <a:latin typeface="KG No Matter What" panose="02000507000000020003" pitchFamily="2" charset="77"/>
                <a:cs typeface="KG Manhattan Script"/>
              </a:rPr>
              <a:t>Looks Like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28129" y="1814024"/>
            <a:ext cx="4993675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Planning</a:t>
            </a:r>
          </a:p>
          <a:p>
            <a:r>
              <a:rPr lang="en-US" sz="4000" dirty="0"/>
              <a:t>PI Planning</a:t>
            </a:r>
          </a:p>
          <a:p>
            <a:r>
              <a:rPr lang="en-US" sz="4000" dirty="0"/>
              <a:t>Sprint Planning</a:t>
            </a:r>
          </a:p>
          <a:p>
            <a:r>
              <a:rPr lang="en-US" sz="4000" dirty="0"/>
              <a:t>Backlog Refinement</a:t>
            </a:r>
          </a:p>
          <a:p>
            <a:r>
              <a:rPr lang="en-US" sz="4000" dirty="0"/>
              <a:t>Three Amigos Sessions</a:t>
            </a:r>
          </a:p>
          <a:p>
            <a:r>
              <a:rPr lang="en-US" sz="4000" dirty="0"/>
              <a:t>Daily Meetings</a:t>
            </a:r>
          </a:p>
          <a:p>
            <a:r>
              <a:rPr lang="en-US" sz="4000" dirty="0"/>
              <a:t>Hallway Whiteboarding</a:t>
            </a:r>
          </a:p>
        </p:txBody>
      </p:sp>
      <p:sp>
        <p:nvSpPr>
          <p:cNvPr id="6" name="Rectangle 5"/>
          <p:cNvSpPr/>
          <p:nvPr/>
        </p:nvSpPr>
        <p:spPr>
          <a:xfrm>
            <a:off x="5366208" y="1802176"/>
            <a:ext cx="2171498" cy="1972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Doing</a:t>
            </a:r>
            <a:br>
              <a:rPr lang="en-US" sz="4000" b="1" dirty="0"/>
            </a:br>
            <a:r>
              <a:rPr lang="en-US" sz="4000" dirty="0">
                <a:solidFill>
                  <a:schemeClr val="accent1"/>
                </a:solidFill>
              </a:rPr>
              <a:t>???</a:t>
            </a:r>
          </a:p>
          <a:p>
            <a:endParaRPr lang="en-US" sz="4000" dirty="0"/>
          </a:p>
        </p:txBody>
      </p:sp>
      <p:sp>
        <p:nvSpPr>
          <p:cNvPr id="7" name="Rectangle 6"/>
          <p:cNvSpPr/>
          <p:nvPr/>
        </p:nvSpPr>
        <p:spPr>
          <a:xfrm>
            <a:off x="6928222" y="3015278"/>
            <a:ext cx="514929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/>
              <a:t>Traditional Pair Testing</a:t>
            </a:r>
          </a:p>
          <a:p>
            <a:r>
              <a:rPr lang="en-US" sz="4000" dirty="0"/>
              <a:t>Strong-Style Pair Testing</a:t>
            </a:r>
          </a:p>
          <a:p>
            <a:r>
              <a:rPr lang="en-US" sz="4000" dirty="0"/>
              <a:t>Ensemble (Mob) Testing</a:t>
            </a:r>
          </a:p>
          <a:p>
            <a:r>
              <a:rPr lang="en-US" sz="4000" dirty="0"/>
              <a:t>Bug Bashes</a:t>
            </a:r>
          </a:p>
          <a:p>
            <a:r>
              <a:rPr lang="en-US" sz="4000" dirty="0">
                <a:solidFill>
                  <a:schemeClr val="accent2"/>
                </a:solidFill>
              </a:rPr>
              <a:t>GenAI Pair Testing</a:t>
            </a:r>
          </a:p>
        </p:txBody>
      </p:sp>
    </p:spTree>
    <p:extLst>
      <p:ext uri="{BB962C8B-B14F-4D97-AF65-F5344CB8AC3E}">
        <p14:creationId xmlns:p14="http://schemas.microsoft.com/office/powerpoint/2010/main" val="682678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Making Your Choices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969626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9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805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Best Used For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Traditional Pair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Working together in an equal pair requiring little rule assistance.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Strong-Style</a:t>
                      </a:r>
                      <a:r>
                        <a:rPr lang="en-US" sz="3200" baseline="0" dirty="0"/>
                        <a:t> Pair Testing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Working together in an unequal pair.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Ensemble Testing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Learning and innovating a shared way of working.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200" dirty="0"/>
                        <a:t>Bug Bashes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Seeing problems</a:t>
                      </a:r>
                      <a:r>
                        <a:rPr lang="en-US" sz="3200" baseline="0" dirty="0"/>
                        <a:t> from many perspectives.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6475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E32682C-9BE8-6876-8D39-F9F4E97FF7B7}"/>
              </a:ext>
            </a:extLst>
          </p:cNvPr>
          <p:cNvSpPr txBox="1"/>
          <p:nvPr/>
        </p:nvSpPr>
        <p:spPr>
          <a:xfrm>
            <a:off x="889686" y="2709381"/>
            <a:ext cx="109357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800" dirty="0">
                <a:latin typeface="Gill Sans MT" panose="020B0502020104020203" pitchFamily="34" charset="77"/>
              </a:rPr>
              <a:t>Larger organizations where functional silos continue to exist (</a:t>
            </a:r>
            <a:r>
              <a:rPr lang="en-FI" sz="2800" dirty="0">
                <a:solidFill>
                  <a:schemeClr val="accent2"/>
                </a:solidFill>
                <a:latin typeface="Gill Sans MT" panose="020B0502020104020203" pitchFamily="34" charset="77"/>
              </a:rPr>
              <a:t>Testers get together to test</a:t>
            </a:r>
            <a:r>
              <a:rPr lang="en-FI" sz="2800" dirty="0">
                <a:latin typeface="Gill Sans MT" panose="020B0502020104020203" pitchFamily="34" charset="7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800" dirty="0">
                <a:latin typeface="Gill Sans MT" panose="020B0502020104020203" pitchFamily="34" charset="77"/>
              </a:rPr>
              <a:t> Agile teams where we need to share testing skills (</a:t>
            </a:r>
            <a:r>
              <a:rPr lang="en-FI" sz="2800" dirty="0">
                <a:solidFill>
                  <a:schemeClr val="accent1"/>
                </a:solidFill>
                <a:latin typeface="Gill Sans MT" panose="020B0502020104020203" pitchFamily="34" charset="77"/>
              </a:rPr>
              <a:t>Teams get together to test</a:t>
            </a:r>
            <a:r>
              <a:rPr lang="en-FI" sz="2800" dirty="0">
                <a:latin typeface="Gill Sans MT" panose="020B0502020104020203" pitchFamily="34" charset="7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800" dirty="0">
                <a:latin typeface="Gill Sans MT" panose="020B0502020104020203" pitchFamily="34" charset="77"/>
              </a:rPr>
              <a:t>Teaching anything testing related to a group (</a:t>
            </a:r>
            <a:r>
              <a:rPr lang="en-FI" sz="2800" dirty="0">
                <a:solidFill>
                  <a:schemeClr val="accent4"/>
                </a:solidFill>
                <a:latin typeface="Gill Sans MT" panose="020B0502020104020203" pitchFamily="34" charset="77"/>
              </a:rPr>
              <a:t>Training group gets together to test</a:t>
            </a:r>
            <a:r>
              <a:rPr lang="en-FI" sz="2800" dirty="0">
                <a:latin typeface="Gill Sans MT" panose="020B0502020104020203" pitchFamily="34" charset="7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FI" sz="2800" dirty="0">
                <a:latin typeface="Gill Sans MT" panose="020B0502020104020203" pitchFamily="34" charset="77"/>
              </a:rPr>
              <a:t>Introducing testing perspectives to programming activities (</a:t>
            </a:r>
            <a:r>
              <a:rPr lang="en-FI" sz="2800" dirty="0">
                <a:solidFill>
                  <a:schemeClr val="accent3"/>
                </a:solidFill>
                <a:latin typeface="Gill Sans MT" panose="020B0502020104020203" pitchFamily="34" charset="77"/>
              </a:rPr>
              <a:t>Testers joining ensemble programming</a:t>
            </a:r>
            <a:r>
              <a:rPr lang="en-FI" sz="2800" dirty="0">
                <a:latin typeface="Gill Sans MT" panose="020B0502020104020203" pitchFamily="34" charset="77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FI" sz="2800" dirty="0">
              <a:latin typeface="Gill Sans MT" panose="020B0502020104020203" pitchFamily="34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DD286E-F655-B05B-EA4F-A7FE10DD9045}"/>
              </a:ext>
            </a:extLst>
          </p:cNvPr>
          <p:cNvSpPr txBox="1"/>
          <p:nvPr/>
        </p:nvSpPr>
        <p:spPr>
          <a:xfrm>
            <a:off x="568412" y="274290"/>
            <a:ext cx="103549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FI" sz="7200" dirty="0">
                <a:latin typeface="KG No Matter What" panose="02000507000000020003" pitchFamily="2" charset="77"/>
              </a:rPr>
              <a:t>Social Software Testing Approaches are Great for…</a:t>
            </a:r>
          </a:p>
        </p:txBody>
      </p:sp>
    </p:spTree>
    <p:extLst>
      <p:ext uri="{BB962C8B-B14F-4D97-AF65-F5344CB8AC3E}">
        <p14:creationId xmlns:p14="http://schemas.microsoft.com/office/powerpoint/2010/main" val="9600950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/>
              <a:t>Social Software Testing Approaches on Tour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From healing my loneliness</a:t>
            </a:r>
          </a:p>
          <a:p>
            <a:r>
              <a:rPr lang="en-US" sz="4000" dirty="0"/>
              <a:t>To Lisi Hocke’s testing tours</a:t>
            </a:r>
          </a:p>
          <a:p>
            <a:r>
              <a:rPr lang="en-US" sz="4000" dirty="0"/>
              <a:t>To many people on tour</a:t>
            </a:r>
          </a:p>
        </p:txBody>
      </p:sp>
      <p:sp>
        <p:nvSpPr>
          <p:cNvPr id="4" name="Rectangle 3"/>
          <p:cNvSpPr/>
          <p:nvPr/>
        </p:nvSpPr>
        <p:spPr>
          <a:xfrm>
            <a:off x="901198" y="4187181"/>
            <a:ext cx="103975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4"/>
                </a:solidFill>
              </a:rPr>
              <a:t>None of this new style of deep, serendipitous learning would be possible without the social software testing approaches</a:t>
            </a:r>
          </a:p>
        </p:txBody>
      </p:sp>
    </p:spTree>
    <p:extLst>
      <p:ext uri="{BB962C8B-B14F-4D97-AF65-F5344CB8AC3E}">
        <p14:creationId xmlns:p14="http://schemas.microsoft.com/office/powerpoint/2010/main" val="4119030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bTesting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" y="0"/>
            <a:ext cx="12188817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39272" y="6289122"/>
            <a:ext cx="7068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Robot Framework Browser Library in July 2020: Maaret, Frank, </a:t>
            </a:r>
            <a:r>
              <a:rPr lang="en-US" dirty="0" err="1">
                <a:solidFill>
                  <a:schemeClr val="bg1"/>
                </a:solidFill>
              </a:rPr>
              <a:t>Karlo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Tatu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383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37577" y="2331704"/>
            <a:ext cx="1052082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3"/>
                </a:solidFill>
                <a:latin typeface="KG Manhattan Script"/>
                <a:cs typeface="KG Manhattan Script"/>
              </a:rPr>
              <a:t>Learning</a:t>
            </a:r>
            <a:r>
              <a:rPr lang="en-US" sz="8000" dirty="0">
                <a:latin typeface="KG Manhattan Script"/>
                <a:cs typeface="KG Manhattan Script"/>
              </a:rPr>
              <a:t> or </a:t>
            </a:r>
            <a:r>
              <a:rPr lang="en-US" sz="8000" dirty="0">
                <a:solidFill>
                  <a:schemeClr val="accent1"/>
                </a:solidFill>
                <a:latin typeface="KG Manhattan Script"/>
                <a:cs typeface="KG Manhattan Script"/>
              </a:rPr>
              <a:t>Contributing</a:t>
            </a:r>
          </a:p>
        </p:txBody>
      </p:sp>
    </p:spTree>
    <p:extLst>
      <p:ext uri="{BB962C8B-B14F-4D97-AF65-F5344CB8AC3E}">
        <p14:creationId xmlns:p14="http://schemas.microsoft.com/office/powerpoint/2010/main" val="908956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9122" y="1814027"/>
            <a:ext cx="7144905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1"/>
                </a:solidFill>
              </a:rPr>
              <a:t>Accidental Learning </a:t>
            </a:r>
            <a:br>
              <a:rPr lang="en-US" sz="6600" dirty="0">
                <a:solidFill>
                  <a:schemeClr val="accent1"/>
                </a:solidFill>
              </a:rPr>
            </a:br>
            <a:r>
              <a:rPr lang="en-US" sz="6600" dirty="0"/>
              <a:t>by being Intentional </a:t>
            </a:r>
            <a:br>
              <a:rPr lang="en-US" sz="6600" dirty="0"/>
            </a:br>
            <a:r>
              <a:rPr lang="en-US" sz="6600" dirty="0"/>
              <a:t>about Learning</a:t>
            </a:r>
          </a:p>
        </p:txBody>
      </p:sp>
    </p:spTree>
    <p:extLst>
      <p:ext uri="{BB962C8B-B14F-4D97-AF65-F5344CB8AC3E}">
        <p14:creationId xmlns:p14="http://schemas.microsoft.com/office/powerpoint/2010/main" val="2986736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890" y="0"/>
            <a:ext cx="914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64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890" y="0"/>
            <a:ext cx="914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135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890" y="0"/>
            <a:ext cx="914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75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890" y="0"/>
            <a:ext cx="91484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669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1643543"/>
            <a:ext cx="9374081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Co-generate options</a:t>
            </a:r>
          </a:p>
          <a:p>
            <a:r>
              <a:rPr lang="en-US" sz="4400" dirty="0"/>
              <a:t>Choose to try, choose through doing</a:t>
            </a:r>
          </a:p>
          <a:p>
            <a:r>
              <a:rPr lang="en-US" sz="4400" dirty="0"/>
              <a:t>Practice (doing) over theory (plan)</a:t>
            </a:r>
          </a:p>
          <a:p>
            <a:r>
              <a:rPr lang="en-US" sz="4400" dirty="0"/>
              <a:t>Avoid ping-pong</a:t>
            </a:r>
          </a:p>
          <a:p>
            <a:r>
              <a:rPr lang="en-US" sz="4400" dirty="0"/>
              <a:t>Timely feedback</a:t>
            </a:r>
          </a:p>
          <a:p>
            <a:r>
              <a:rPr lang="en-US" sz="4400" dirty="0"/>
              <a:t>Build more skilled empathetic colleagues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04CCB7-62EB-A85B-2D6E-871841459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r"/>
            <a:r>
              <a:rPr lang="en-US" sz="5400" dirty="0">
                <a:latin typeface="KG No Matter What" panose="02000507000000020003" pitchFamily="2" charset="77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3444401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ffusion-and-Osmosis-AP-Biolog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41" y="1222119"/>
            <a:ext cx="10803517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61598" y="103841"/>
            <a:ext cx="85267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Learning Through Osmosis</a:t>
            </a:r>
          </a:p>
        </p:txBody>
      </p:sp>
    </p:spTree>
    <p:extLst>
      <p:ext uri="{BB962C8B-B14F-4D97-AF65-F5344CB8AC3E}">
        <p14:creationId xmlns:p14="http://schemas.microsoft.com/office/powerpoint/2010/main" val="1867756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A7B3F2-7470-CECB-C091-96982017245E}"/>
              </a:ext>
            </a:extLst>
          </p:cNvPr>
          <p:cNvSpPr txBox="1"/>
          <p:nvPr/>
        </p:nvSpPr>
        <p:spPr>
          <a:xfrm>
            <a:off x="3317966" y="2442754"/>
            <a:ext cx="85515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GenAI Pair Testing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86F88D-2A04-AE9C-BD7B-4F93308F0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9594"/>
            <a:ext cx="3237044" cy="44491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58214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74553" y="741797"/>
            <a:ext cx="1011884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GB" sz="6600" dirty="0"/>
              <a:t>I</a:t>
            </a:r>
            <a:r>
              <a:rPr lang="en-GB" sz="6600" dirty="0">
                <a:solidFill>
                  <a:srgbClr val="000000"/>
                </a:solidFill>
              </a:rPr>
              <a:t> </a:t>
            </a:r>
            <a:r>
              <a:rPr lang="en-GB" sz="6600" dirty="0"/>
              <a:t>had great ideas even when I did not know how to turn them into code – </a:t>
            </a:r>
            <a:r>
              <a:rPr lang="en-GB" sz="6600" dirty="0">
                <a:solidFill>
                  <a:schemeClr val="accent2"/>
                </a:solidFill>
              </a:rPr>
              <a:t>removing the distance</a:t>
            </a:r>
            <a:r>
              <a:rPr lang="en-GB" sz="6600" dirty="0">
                <a:solidFill>
                  <a:srgbClr val="000000"/>
                </a:solidFill>
              </a:rPr>
              <a:t> </a:t>
            </a:r>
            <a:r>
              <a:rPr lang="en-GB" sz="6600" dirty="0"/>
              <a:t>is worth the struggle. </a:t>
            </a:r>
          </a:p>
        </p:txBody>
      </p:sp>
    </p:spTree>
    <p:extLst>
      <p:ext uri="{BB962C8B-B14F-4D97-AF65-F5344CB8AC3E}">
        <p14:creationId xmlns:p14="http://schemas.microsoft.com/office/powerpoint/2010/main" val="38423087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37093" y="1134998"/>
            <a:ext cx="938614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When developers </a:t>
            </a:r>
            <a:r>
              <a:rPr lang="en-US" sz="6600" dirty="0">
                <a:solidFill>
                  <a:srgbClr val="4BACC6"/>
                </a:solidFill>
              </a:rPr>
              <a:t>like</a:t>
            </a:r>
            <a:r>
              <a:rPr lang="en-US" sz="6600" dirty="0"/>
              <a:t> each other, code review is known as </a:t>
            </a:r>
            <a:r>
              <a:rPr lang="en-US" sz="6600" dirty="0">
                <a:solidFill>
                  <a:schemeClr val="accent5"/>
                </a:solidFill>
              </a:rPr>
              <a:t>pair programming</a:t>
            </a:r>
            <a:r>
              <a:rPr lang="en-US" sz="6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77556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665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735419" y="2454805"/>
            <a:ext cx="489871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solidFill>
                  <a:schemeClr val="accent2"/>
                </a:solidFill>
                <a:latin typeface="KG Manhattan Script"/>
                <a:cs typeface="KG Manhattan Script"/>
              </a:rPr>
              <a:t>Resistance!</a:t>
            </a:r>
          </a:p>
        </p:txBody>
      </p:sp>
    </p:spTree>
    <p:extLst>
      <p:ext uri="{BB962C8B-B14F-4D97-AF65-F5344CB8AC3E}">
        <p14:creationId xmlns:p14="http://schemas.microsoft.com/office/powerpoint/2010/main" val="3416014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1808_102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" y="0"/>
            <a:ext cx="12188818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96000" y="4768520"/>
            <a:ext cx="5766322" cy="1605918"/>
          </a:xfrm>
          <a:prstGeom prst="rect">
            <a:avLst/>
          </a:prstGeom>
          <a:solidFill>
            <a:schemeClr val="lt1">
              <a:alpha val="73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en-GB" sz="3600" dirty="0"/>
              <a:t>A talk on a strange idea: </a:t>
            </a:r>
          </a:p>
          <a:p>
            <a:pPr lvl="0" algn="ctr"/>
            <a:r>
              <a:rPr lang="en-GB" sz="3600" dirty="0"/>
              <a:t>Mob Programming</a:t>
            </a:r>
            <a:endParaRPr lang="en-GB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24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8277" y="2174209"/>
            <a:ext cx="11300088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>
                <a:cs typeface="KG Manhattan Script"/>
              </a:rPr>
              <a:t>“A ridiculous idea </a:t>
            </a:r>
            <a:r>
              <a:rPr lang="fi-FI" sz="6600" dirty="0">
                <a:cs typeface="KG Manhattan Script"/>
              </a:rPr>
              <a:t>- </a:t>
            </a:r>
            <a:br>
              <a:rPr lang="fi-FI" sz="6600" dirty="0">
                <a:cs typeface="KG Manhattan Script"/>
              </a:rPr>
            </a:br>
            <a:r>
              <a:rPr lang="fi-FI" sz="6600" dirty="0">
                <a:cs typeface="KG Manhattan Script"/>
              </a:rPr>
              <a:t>I </a:t>
            </a:r>
            <a:r>
              <a:rPr lang="fi-FI" sz="6600" dirty="0" err="1">
                <a:cs typeface="KG Manhattan Script"/>
              </a:rPr>
              <a:t>need</a:t>
            </a:r>
            <a:r>
              <a:rPr lang="fi-FI" sz="6600" dirty="0">
                <a:cs typeface="KG Manhattan Script"/>
              </a:rPr>
              <a:t> to </a:t>
            </a:r>
            <a:r>
              <a:rPr lang="fi-FI" sz="6600" dirty="0" err="1">
                <a:cs typeface="KG Manhattan Script"/>
              </a:rPr>
              <a:t>experience</a:t>
            </a:r>
            <a:r>
              <a:rPr lang="fi-FI" sz="6600" dirty="0">
                <a:cs typeface="KG Manhattan Script"/>
              </a:rPr>
              <a:t> </a:t>
            </a:r>
            <a:r>
              <a:rPr lang="fi-FI" sz="6600" dirty="0" err="1">
                <a:cs typeface="KG Manhattan Script"/>
              </a:rPr>
              <a:t>it</a:t>
            </a:r>
            <a:r>
              <a:rPr lang="fi-FI" sz="6600" dirty="0">
                <a:cs typeface="KG Manhattan Script"/>
              </a:rPr>
              <a:t> 1</a:t>
            </a:r>
            <a:r>
              <a:rPr lang="fi-FI" sz="6600" baseline="30000" dirty="0">
                <a:cs typeface="KG Manhattan Script"/>
              </a:rPr>
              <a:t>st</a:t>
            </a:r>
            <a:r>
              <a:rPr lang="fi-FI" sz="6600" dirty="0">
                <a:cs typeface="KG Manhattan Script"/>
              </a:rPr>
              <a:t> </a:t>
            </a:r>
            <a:r>
              <a:rPr lang="fi-FI" sz="6600" dirty="0" err="1">
                <a:cs typeface="KG Manhattan Script"/>
              </a:rPr>
              <a:t>hand</a:t>
            </a:r>
            <a:r>
              <a:rPr lang="fi-FI" sz="6600" dirty="0">
                <a:cs typeface="KG Manhattan Script"/>
              </a:rPr>
              <a:t>”</a:t>
            </a:r>
            <a:endParaRPr lang="en-US" sz="6600" dirty="0">
              <a:cs typeface="KG Manhattan Script"/>
            </a:endParaRPr>
          </a:p>
        </p:txBody>
      </p:sp>
    </p:spTree>
    <p:extLst>
      <p:ext uri="{BB962C8B-B14F-4D97-AF65-F5344CB8AC3E}">
        <p14:creationId xmlns:p14="http://schemas.microsoft.com/office/powerpoint/2010/main" val="37227780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bProgramming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9" r="3898"/>
          <a:stretch/>
        </p:blipFill>
        <p:spPr>
          <a:xfrm>
            <a:off x="1595" y="-920"/>
            <a:ext cx="12188818" cy="685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8758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aretNavigate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" y="-17794"/>
            <a:ext cx="12188818" cy="687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5452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irl-in-mob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79" b="5489"/>
          <a:stretch/>
        </p:blipFill>
        <p:spPr>
          <a:xfrm>
            <a:off x="30791" y="0"/>
            <a:ext cx="12159622" cy="685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451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egacy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E6A80"/>
      </a:accent1>
      <a:accent2>
        <a:srgbClr val="04A3D1"/>
      </a:accent2>
      <a:accent3>
        <a:srgbClr val="FFEBED"/>
      </a:accent3>
      <a:accent4>
        <a:srgbClr val="FE9DAC"/>
      </a:accent4>
      <a:accent5>
        <a:srgbClr val="FEBF00"/>
      </a:accent5>
      <a:accent6>
        <a:srgbClr val="FE1F40"/>
      </a:accent6>
      <a:hlink>
        <a:srgbClr val="E3FEFE"/>
      </a:hlink>
      <a:folHlink>
        <a:srgbClr val="69BBD1"/>
      </a:folHlink>
    </a:clrScheme>
    <a:fontScheme name="Gill Sans MT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5  -  Compatibility Mode" id="{B1E5640E-B5F1-FA40-919F-979687DA7E03}" vid="{F1E51121-69F9-0E46-A16A-F8CDAB6A915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d9290083-bd2f-48a2-8ac5-09a524b17d15}" enabled="1" method="Privileged" siteId="{b9fec68c-c92d-461e-9a97-3d03a0f18b82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514</Words>
  <Application>Microsoft Macintosh PowerPoint</Application>
  <PresentationFormat>Widescreen</PresentationFormat>
  <Paragraphs>144</Paragraphs>
  <Slides>34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Aptos</vt:lpstr>
      <vt:lpstr>Arial</vt:lpstr>
      <vt:lpstr>Calibri</vt:lpstr>
      <vt:lpstr>Gill Sans MT</vt:lpstr>
      <vt:lpstr>Gill Sans Nova Light</vt:lpstr>
      <vt:lpstr>KG Manhattan Script</vt:lpstr>
      <vt:lpstr>KG No Matter What</vt:lpstr>
      <vt:lpstr>Wingdings</vt:lpstr>
      <vt:lpstr>Office Theme</vt:lpstr>
      <vt:lpstr>Social Software Testing Approaches</vt:lpstr>
      <vt:lpstr>PowerPoint Presentation</vt:lpstr>
      <vt:lpstr>Why?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Making Your Choices</vt:lpstr>
      <vt:lpstr>PowerPoint Presentation</vt:lpstr>
      <vt:lpstr>Social Software Testing Approaches on Tour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Pyhäjärvi, Maaret</dc:creator>
  <cp:lastModifiedBy>Pyhäjärvi, Maaret</cp:lastModifiedBy>
  <cp:revision>1</cp:revision>
  <dcterms:created xsi:type="dcterms:W3CDTF">2024-08-04T15:56:12Z</dcterms:created>
  <dcterms:modified xsi:type="dcterms:W3CDTF">2024-08-04T15:56:50Z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2c085c9-ccfd-4d47-af6f-b0bae10d6ba2_Enabled">
    <vt:lpwstr>true</vt:lpwstr>
  </property>
  <property fmtid="{D5CDD505-2E9C-101B-9397-08002B2CF9AE}" pid="3" name="MSIP_Label_02c085c9-ccfd-4d47-af6f-b0bae10d6ba2_SetDate">
    <vt:lpwstr>2024-05-22T09:10:50Z</vt:lpwstr>
  </property>
  <property fmtid="{D5CDD505-2E9C-101B-9397-08002B2CF9AE}" pid="4" name="MSIP_Label_02c085c9-ccfd-4d47-af6f-b0bae10d6ba2_Method">
    <vt:lpwstr>Standard</vt:lpwstr>
  </property>
  <property fmtid="{D5CDD505-2E9C-101B-9397-08002B2CF9AE}" pid="5" name="MSIP_Label_02c085c9-ccfd-4d47-af6f-b0bae10d6ba2_Name">
    <vt:lpwstr>Internal</vt:lpwstr>
  </property>
  <property fmtid="{D5CDD505-2E9C-101B-9397-08002B2CF9AE}" pid="6" name="MSIP_Label_02c085c9-ccfd-4d47-af6f-b0bae10d6ba2_SiteId">
    <vt:lpwstr>6d7393e0-41f5-4c2e-9b12-4c2be5da5c57</vt:lpwstr>
  </property>
  <property fmtid="{D5CDD505-2E9C-101B-9397-08002B2CF9AE}" pid="7" name="MSIP_Label_02c085c9-ccfd-4d47-af6f-b0bae10d6ba2_ActionId">
    <vt:lpwstr>e8d544fa-e533-4067-b9d0-14db78b680c5</vt:lpwstr>
  </property>
  <property fmtid="{D5CDD505-2E9C-101B-9397-08002B2CF9AE}" pid="8" name="MSIP_Label_02c085c9-ccfd-4d47-af6f-b0bae10d6ba2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Internal</vt:lpwstr>
  </property>
</Properties>
</file>